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1" r:id="rId5"/>
    <p:sldId id="271" r:id="rId6"/>
    <p:sldId id="272" r:id="rId7"/>
    <p:sldId id="266" r:id="rId8"/>
    <p:sldId id="267" r:id="rId9"/>
    <p:sldId id="273" r:id="rId10"/>
    <p:sldId id="270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101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0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0B1DC-EA60-4839-ABD9-6240D4B2A9A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5CCD70A-F74E-4717-A0D0-ABCB37F92E42}">
      <dgm:prSet phldrT="[Texte]" custT="1"/>
      <dgm:spPr/>
      <dgm:t>
        <a:bodyPr/>
        <a:lstStyle/>
        <a:p>
          <a:r>
            <a:rPr lang="fr-FR" sz="2400" dirty="0" smtClean="0"/>
            <a:t>Sciences de gestion</a:t>
          </a:r>
          <a:endParaRPr lang="fr-FR" sz="2400" dirty="0"/>
        </a:p>
      </dgm:t>
    </dgm:pt>
    <dgm:pt modelId="{18B33DD2-C21D-465F-9412-EA7BF7F6404D}" type="parTrans" cxnId="{7975DF1B-F987-416A-A59B-C2F4B314A9B9}">
      <dgm:prSet/>
      <dgm:spPr/>
      <dgm:t>
        <a:bodyPr/>
        <a:lstStyle/>
        <a:p>
          <a:endParaRPr lang="fr-FR"/>
        </a:p>
      </dgm:t>
    </dgm:pt>
    <dgm:pt modelId="{3AC6DA1B-5BD9-4225-BCA4-D85C7E3EE8D3}" type="sibTrans" cxnId="{7975DF1B-F987-416A-A59B-C2F4B314A9B9}">
      <dgm:prSet/>
      <dgm:spPr/>
      <dgm:t>
        <a:bodyPr/>
        <a:lstStyle/>
        <a:p>
          <a:endParaRPr lang="fr-FR"/>
        </a:p>
      </dgm:t>
    </dgm:pt>
    <dgm:pt modelId="{F751B997-48BA-4D9C-A3B9-BAE67039ADF6}">
      <dgm:prSet phldrT="[Texte]" custT="1"/>
      <dgm:spPr/>
      <dgm:t>
        <a:bodyPr/>
        <a:lstStyle/>
        <a:p>
          <a:r>
            <a:rPr lang="fr-FR" sz="2400" dirty="0" smtClean="0"/>
            <a:t>Economie/Droit</a:t>
          </a:r>
          <a:endParaRPr lang="fr-FR" sz="2400" dirty="0"/>
        </a:p>
      </dgm:t>
    </dgm:pt>
    <dgm:pt modelId="{8B183767-863E-40BB-97A8-2E4F81BA9C0F}" type="parTrans" cxnId="{267535A8-1DD0-4DB5-BFC4-B2C2D517ED6C}">
      <dgm:prSet/>
      <dgm:spPr/>
      <dgm:t>
        <a:bodyPr/>
        <a:lstStyle/>
        <a:p>
          <a:endParaRPr lang="fr-FR"/>
        </a:p>
      </dgm:t>
    </dgm:pt>
    <dgm:pt modelId="{CEF07FC1-0982-4BB1-B781-7BFE7A46739B}" type="sibTrans" cxnId="{267535A8-1DD0-4DB5-BFC4-B2C2D517ED6C}">
      <dgm:prSet/>
      <dgm:spPr/>
      <dgm:t>
        <a:bodyPr/>
        <a:lstStyle/>
        <a:p>
          <a:endParaRPr lang="fr-FR"/>
        </a:p>
      </dgm:t>
    </dgm:pt>
    <dgm:pt modelId="{A24BB459-CB02-4B5F-BD46-E6D46F222A29}">
      <dgm:prSet phldrT="[Texte]" custT="1"/>
      <dgm:spPr/>
      <dgm:t>
        <a:bodyPr/>
        <a:lstStyle/>
        <a:p>
          <a:r>
            <a:rPr lang="fr-FR" sz="2000" dirty="0" smtClean="0"/>
            <a:t>Management</a:t>
          </a:r>
          <a:endParaRPr lang="fr-FR" sz="2000" dirty="0"/>
        </a:p>
      </dgm:t>
    </dgm:pt>
    <dgm:pt modelId="{38B8D55C-CB61-461F-A6DE-74B6910F4C1A}" type="parTrans" cxnId="{F5E5211F-7516-443B-A6BE-9B6509655C66}">
      <dgm:prSet/>
      <dgm:spPr/>
      <dgm:t>
        <a:bodyPr/>
        <a:lstStyle/>
        <a:p>
          <a:endParaRPr lang="fr-FR"/>
        </a:p>
      </dgm:t>
    </dgm:pt>
    <dgm:pt modelId="{60C49DE3-9F89-4491-9114-C29E3E8CE3F9}" type="sibTrans" cxnId="{F5E5211F-7516-443B-A6BE-9B6509655C66}">
      <dgm:prSet/>
      <dgm:spPr/>
      <dgm:t>
        <a:bodyPr/>
        <a:lstStyle/>
        <a:p>
          <a:endParaRPr lang="fr-FR"/>
        </a:p>
      </dgm:t>
    </dgm:pt>
    <dgm:pt modelId="{8CDBC42C-2587-4579-8524-904E906C7178}" type="pres">
      <dgm:prSet presAssocID="{3C40B1DC-EA60-4839-ABD9-6240D4B2A9A7}" presName="compositeShape" presStyleCnt="0">
        <dgm:presLayoutVars>
          <dgm:chMax val="7"/>
          <dgm:dir/>
          <dgm:resizeHandles val="exact"/>
        </dgm:presLayoutVars>
      </dgm:prSet>
      <dgm:spPr/>
    </dgm:pt>
    <dgm:pt modelId="{F1F0F0C6-E851-4B51-BADA-D455947904BB}" type="pres">
      <dgm:prSet presAssocID="{15CCD70A-F74E-4717-A0D0-ABCB37F92E42}" presName="circ1" presStyleLbl="vennNode1" presStyleIdx="0" presStyleCnt="3"/>
      <dgm:spPr/>
      <dgm:t>
        <a:bodyPr/>
        <a:lstStyle/>
        <a:p>
          <a:endParaRPr lang="fr-FR"/>
        </a:p>
      </dgm:t>
    </dgm:pt>
    <dgm:pt modelId="{0B8BDF09-FC46-43AF-8AF2-19EF99BD3126}" type="pres">
      <dgm:prSet presAssocID="{15CCD70A-F74E-4717-A0D0-ABCB37F92E4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9B9C35-79B1-4A14-BC6F-50C9AB270961}" type="pres">
      <dgm:prSet presAssocID="{F751B997-48BA-4D9C-A3B9-BAE67039ADF6}" presName="circ2" presStyleLbl="vennNode1" presStyleIdx="1" presStyleCnt="3"/>
      <dgm:spPr/>
      <dgm:t>
        <a:bodyPr/>
        <a:lstStyle/>
        <a:p>
          <a:endParaRPr lang="fr-FR"/>
        </a:p>
      </dgm:t>
    </dgm:pt>
    <dgm:pt modelId="{3ED8FEB2-09A1-4D80-BCEC-C4DE597AC8C6}" type="pres">
      <dgm:prSet presAssocID="{F751B997-48BA-4D9C-A3B9-BAE67039ADF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C53A8D-8E6E-40C2-98EE-5E3112D73C57}" type="pres">
      <dgm:prSet presAssocID="{A24BB459-CB02-4B5F-BD46-E6D46F222A29}" presName="circ3" presStyleLbl="vennNode1" presStyleIdx="2" presStyleCnt="3"/>
      <dgm:spPr/>
      <dgm:t>
        <a:bodyPr/>
        <a:lstStyle/>
        <a:p>
          <a:endParaRPr lang="fr-FR"/>
        </a:p>
      </dgm:t>
    </dgm:pt>
    <dgm:pt modelId="{ED32EBB3-D309-4FE6-BB57-47DC34F44B2D}" type="pres">
      <dgm:prSet presAssocID="{A24BB459-CB02-4B5F-BD46-E6D46F222A2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975DF1B-F987-416A-A59B-C2F4B314A9B9}" srcId="{3C40B1DC-EA60-4839-ABD9-6240D4B2A9A7}" destId="{15CCD70A-F74E-4717-A0D0-ABCB37F92E42}" srcOrd="0" destOrd="0" parTransId="{18B33DD2-C21D-465F-9412-EA7BF7F6404D}" sibTransId="{3AC6DA1B-5BD9-4225-BCA4-D85C7E3EE8D3}"/>
    <dgm:cxn modelId="{847BD228-ACAE-44AE-AB53-EE717C529C49}" type="presOf" srcId="{F751B997-48BA-4D9C-A3B9-BAE67039ADF6}" destId="{3ED8FEB2-09A1-4D80-BCEC-C4DE597AC8C6}" srcOrd="1" destOrd="0" presId="urn:microsoft.com/office/officeart/2005/8/layout/venn1"/>
    <dgm:cxn modelId="{94CC70E8-78D9-4F96-B3F1-78662193AE1C}" type="presOf" srcId="{3C40B1DC-EA60-4839-ABD9-6240D4B2A9A7}" destId="{8CDBC42C-2587-4579-8524-904E906C7178}" srcOrd="0" destOrd="0" presId="urn:microsoft.com/office/officeart/2005/8/layout/venn1"/>
    <dgm:cxn modelId="{BA79AED1-94B7-4A1F-AADE-A60433FF685B}" type="presOf" srcId="{F751B997-48BA-4D9C-A3B9-BAE67039ADF6}" destId="{A89B9C35-79B1-4A14-BC6F-50C9AB270961}" srcOrd="0" destOrd="0" presId="urn:microsoft.com/office/officeart/2005/8/layout/venn1"/>
    <dgm:cxn modelId="{7EBC766A-8A73-4F57-BDC7-2FDF4DC2E91C}" type="presOf" srcId="{A24BB459-CB02-4B5F-BD46-E6D46F222A29}" destId="{EAC53A8D-8E6E-40C2-98EE-5E3112D73C57}" srcOrd="0" destOrd="0" presId="urn:microsoft.com/office/officeart/2005/8/layout/venn1"/>
    <dgm:cxn modelId="{C72E7E0B-F015-4E33-9D04-D6DDC2639CE2}" type="presOf" srcId="{A24BB459-CB02-4B5F-BD46-E6D46F222A29}" destId="{ED32EBB3-D309-4FE6-BB57-47DC34F44B2D}" srcOrd="1" destOrd="0" presId="urn:microsoft.com/office/officeart/2005/8/layout/venn1"/>
    <dgm:cxn modelId="{267535A8-1DD0-4DB5-BFC4-B2C2D517ED6C}" srcId="{3C40B1DC-EA60-4839-ABD9-6240D4B2A9A7}" destId="{F751B997-48BA-4D9C-A3B9-BAE67039ADF6}" srcOrd="1" destOrd="0" parTransId="{8B183767-863E-40BB-97A8-2E4F81BA9C0F}" sibTransId="{CEF07FC1-0982-4BB1-B781-7BFE7A46739B}"/>
    <dgm:cxn modelId="{F5E5211F-7516-443B-A6BE-9B6509655C66}" srcId="{3C40B1DC-EA60-4839-ABD9-6240D4B2A9A7}" destId="{A24BB459-CB02-4B5F-BD46-E6D46F222A29}" srcOrd="2" destOrd="0" parTransId="{38B8D55C-CB61-461F-A6DE-74B6910F4C1A}" sibTransId="{60C49DE3-9F89-4491-9114-C29E3E8CE3F9}"/>
    <dgm:cxn modelId="{E4905375-8D03-4A24-8E87-608829695849}" type="presOf" srcId="{15CCD70A-F74E-4717-A0D0-ABCB37F92E42}" destId="{0B8BDF09-FC46-43AF-8AF2-19EF99BD3126}" srcOrd="1" destOrd="0" presId="urn:microsoft.com/office/officeart/2005/8/layout/venn1"/>
    <dgm:cxn modelId="{C3006B19-BB58-4BDD-905A-DF6DF869D019}" type="presOf" srcId="{15CCD70A-F74E-4717-A0D0-ABCB37F92E42}" destId="{F1F0F0C6-E851-4B51-BADA-D455947904BB}" srcOrd="0" destOrd="0" presId="urn:microsoft.com/office/officeart/2005/8/layout/venn1"/>
    <dgm:cxn modelId="{909B6785-285D-4015-815F-14A183CAED8D}" type="presParOf" srcId="{8CDBC42C-2587-4579-8524-904E906C7178}" destId="{F1F0F0C6-E851-4B51-BADA-D455947904BB}" srcOrd="0" destOrd="0" presId="urn:microsoft.com/office/officeart/2005/8/layout/venn1"/>
    <dgm:cxn modelId="{1AF9E0FF-62DF-4771-B4C6-4764054030BD}" type="presParOf" srcId="{8CDBC42C-2587-4579-8524-904E906C7178}" destId="{0B8BDF09-FC46-43AF-8AF2-19EF99BD3126}" srcOrd="1" destOrd="0" presId="urn:microsoft.com/office/officeart/2005/8/layout/venn1"/>
    <dgm:cxn modelId="{E4B7AF06-234A-490F-9F13-1D7F1F02688F}" type="presParOf" srcId="{8CDBC42C-2587-4579-8524-904E906C7178}" destId="{A89B9C35-79B1-4A14-BC6F-50C9AB270961}" srcOrd="2" destOrd="0" presId="urn:microsoft.com/office/officeart/2005/8/layout/venn1"/>
    <dgm:cxn modelId="{233CC7CD-42D8-40CF-BDDD-203287185862}" type="presParOf" srcId="{8CDBC42C-2587-4579-8524-904E906C7178}" destId="{3ED8FEB2-09A1-4D80-BCEC-C4DE597AC8C6}" srcOrd="3" destOrd="0" presId="urn:microsoft.com/office/officeart/2005/8/layout/venn1"/>
    <dgm:cxn modelId="{A5BA568D-D04D-4E2B-9F21-81B54FFB585E}" type="presParOf" srcId="{8CDBC42C-2587-4579-8524-904E906C7178}" destId="{EAC53A8D-8E6E-40C2-98EE-5E3112D73C57}" srcOrd="4" destOrd="0" presId="urn:microsoft.com/office/officeart/2005/8/layout/venn1"/>
    <dgm:cxn modelId="{125C36D5-7DD9-4EE5-8FCE-F4FF91FCA663}" type="presParOf" srcId="{8CDBC42C-2587-4579-8524-904E906C7178}" destId="{ED32EBB3-D309-4FE6-BB57-47DC34F44B2D}" srcOrd="5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8F69E-8072-43AE-BD67-1161B70BC726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Farid BOUZID LPO DE PAPARA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17909-255A-440B-AAEB-839623FED0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1BF88-A196-42AA-9187-C9D7DED964E6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Farid BOUZID LPO DE PAPARA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B8DD1-6BB7-4D7F-A184-79BED3B942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Farid BOUZID LPO DE PAPARA</a:t>
            </a: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Farid BOUZID LPO DE PAPARA</a:t>
            </a:r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Farid BOUZID LPO DE PAPARA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27C1-E8FE-4978-A481-F98B453A7220}" type="datetime1">
              <a:rPr lang="fr-FR" smtClean="0"/>
              <a:pPr/>
              <a:t>01/02/2016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Farid BOUZID LPO Papara 2015-2016</a:t>
            </a:r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0A6B-49BB-48B3-9FD0-CF8AB5C6F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6D1-852E-4953-A3D8-1080325B3C0D}" type="datetime1">
              <a:rPr lang="fr-FR" smtClean="0"/>
              <a:pPr/>
              <a:t>01/02/2016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Farid BOUZID LPO Papara 2015-2016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0A6B-49BB-48B3-9FD0-CF8AB5C6F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42AF-888E-47F6-BDD8-81BBCFBF90BE}" type="datetime1">
              <a:rPr lang="fr-FR" smtClean="0"/>
              <a:pPr/>
              <a:t>01/02/2016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Farid BOUZID LPO Papara 2015-2016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0A6B-49BB-48B3-9FD0-CF8AB5C6F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2C25-1716-4E9D-8197-EE42BAF09A5B}" type="datetime1">
              <a:rPr lang="fr-FR" smtClean="0"/>
              <a:pPr/>
              <a:t>01/02/2016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Farid BOUZID LPO Papara 2015-2016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0A6B-49BB-48B3-9FD0-CF8AB5C6F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2EAB-B403-44A1-B8DA-AFB3557E1392}" type="datetime1">
              <a:rPr lang="fr-FR" smtClean="0"/>
              <a:pPr/>
              <a:t>01/02/2016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Farid BOUZID LPO Papara 2015-2016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0A6B-49BB-48B3-9FD0-CF8AB5C6F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515A-7AE2-4C4B-9A69-6B815E900038}" type="datetime1">
              <a:rPr lang="fr-FR" smtClean="0"/>
              <a:pPr/>
              <a:t>01/02/2016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Farid BOUZID LPO Papara 2015-2016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0A6B-49BB-48B3-9FD0-CF8AB5C6F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2621-9860-4D9C-8348-7D23A5AFAC79}" type="datetime1">
              <a:rPr lang="fr-FR" smtClean="0"/>
              <a:pPr/>
              <a:t>01/02/2016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Farid BOUZID LPO Papara 2015-2016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0A6B-49BB-48B3-9FD0-CF8AB5C6F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D43F-AF2E-4DFD-AA69-1E4284913FB8}" type="datetime1">
              <a:rPr lang="fr-FR" smtClean="0"/>
              <a:pPr/>
              <a:t>01/02/2016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Farid BOUZID LPO Papara 2015-2016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0A6B-49BB-48B3-9FD0-CF8AB5C6F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5A53-F4BC-486F-89D6-2184BA2D0CE4}" type="datetime1">
              <a:rPr lang="fr-FR" smtClean="0"/>
              <a:pPr/>
              <a:t>01/02/2016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Farid BOUZID LPO Papara 2015-2016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0A6B-49BB-48B3-9FD0-CF8AB5C6F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0773-F079-4413-BC78-54DB1AD3ACE0}" type="datetime1">
              <a:rPr lang="fr-FR" smtClean="0"/>
              <a:pPr/>
              <a:t>01/02/2016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Farid BOUZID LPO Papara 2015-2016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0A6B-49BB-48B3-9FD0-CF8AB5C6F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ED56-1F2B-458D-BA56-52EBA7E39D68}" type="datetime1">
              <a:rPr lang="fr-FR" smtClean="0"/>
              <a:pPr/>
              <a:t>01/02/2016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Farid BOUZID LPO Papara 2015-2016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1B0A6B-49BB-48B3-9FD0-CF8AB5C6F96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0A2DA0-3F4F-4DA5-9C3D-07E8B1706A01}" type="datetime1">
              <a:rPr lang="fr-FR" smtClean="0"/>
              <a:pPr/>
              <a:t>01/02/2016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pt-BR" smtClean="0"/>
              <a:t>Farid BOUZID LPO Papara 2015-2016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1B0A6B-49BB-48B3-9FD0-CF8AB5C6F967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0A6B-49BB-48B3-9FD0-CF8AB5C6F96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0" cy="365125"/>
          </a:xfrm>
        </p:spPr>
        <p:txBody>
          <a:bodyPr/>
          <a:lstStyle/>
          <a:p>
            <a:r>
              <a:rPr lang="pt-BR" smtClean="0"/>
              <a:t>Farid BOUZID LPO Papara 2015-2016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3"/>
          <a:srcRect l="8504" t="10499" r="12520" b="25617"/>
          <a:stretch>
            <a:fillRect/>
          </a:stretch>
        </p:blipFill>
        <p:spPr bwMode="auto">
          <a:xfrm>
            <a:off x="714348" y="3571876"/>
            <a:ext cx="37147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928670"/>
            <a:ext cx="4357718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 descr="lyceepapara1.jp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3571876"/>
            <a:ext cx="3500462" cy="26432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lyceepapara.jp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5" y="2786058"/>
            <a:ext cx="3643338" cy="2000264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0A6B-49BB-48B3-9FD0-CF8AB5C6F96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0" cy="365125"/>
          </a:xfrm>
        </p:spPr>
        <p:txBody>
          <a:bodyPr/>
          <a:lstStyle/>
          <a:p>
            <a:r>
              <a:rPr lang="pt-BR" smtClean="0"/>
              <a:t>Farid BOUZID LPO Papara 2015-2016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14348" y="1285860"/>
            <a:ext cx="7858180" cy="135732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None/>
            </a:pPr>
            <a:r>
              <a:rPr lang="fr-FR" dirty="0" smtClean="0"/>
              <a:t>Tu recherches une formation ancrée dans la réalité associée à l’utilisation des technologies informatiques,</a:t>
            </a:r>
          </a:p>
          <a:p>
            <a:pPr lvl="1">
              <a:buNone/>
            </a:pPr>
            <a:r>
              <a:rPr lang="fr-FR" dirty="0" smtClean="0"/>
              <a:t>rejoins nous 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5429256" y="3286124"/>
            <a:ext cx="300039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Choisis la filière STMG au sein du lycée de </a:t>
            </a:r>
            <a:r>
              <a:rPr lang="fr-FR" dirty="0" err="1" smtClean="0"/>
              <a:t>Papara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560840" cy="730910"/>
          </a:xfrm>
        </p:spPr>
        <p:txBody>
          <a:bodyPr anchor="t">
            <a:normAutofit fontScale="90000"/>
          </a:bodyPr>
          <a:lstStyle/>
          <a:p>
            <a:r>
              <a:rPr lang="fr-FR" dirty="0" smtClean="0"/>
              <a:t>La STMG AU LYCEE DE PAPARA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0A6B-49BB-48B3-9FD0-CF8AB5C6F96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0" cy="365125"/>
          </a:xfrm>
        </p:spPr>
        <p:txBody>
          <a:bodyPr/>
          <a:lstStyle/>
          <a:p>
            <a:r>
              <a:rPr lang="pt-BR" smtClean="0"/>
              <a:t>Farid BOUZID LPO Papara 2015-2016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71472" y="1500174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LA FILIERE STMG</a:t>
            </a:r>
          </a:p>
          <a:p>
            <a:pPr algn="ctr"/>
            <a:endParaRPr lang="fr-FR" b="1" dirty="0" smtClean="0"/>
          </a:p>
          <a:p>
            <a:r>
              <a:rPr lang="fr-FR" dirty="0" smtClean="0"/>
              <a:t>SCIENCES ET TECHNOLOGIES DU MANAGEMENT ET DE LA GESTION</a:t>
            </a:r>
          </a:p>
        </p:txBody>
      </p:sp>
      <p:pic>
        <p:nvPicPr>
          <p:cNvPr id="7" name="Imag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14620"/>
            <a:ext cx="7786742" cy="314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139991439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857760"/>
            <a:ext cx="1666875" cy="11334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27649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dirty="0" smtClean="0">
                <a:latin typeface="+mj-lt"/>
              </a:rPr>
              <a:t>LA FILIERE STMG JUSQU’À LA FIN DU SECOND CYCLE</a:t>
            </a:r>
          </a:p>
          <a:p>
            <a:pPr>
              <a:buNone/>
            </a:pPr>
            <a:endParaRPr lang="fr-FR" sz="28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0A6B-49BB-48B3-9FD0-CF8AB5C6F96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0" cy="365125"/>
          </a:xfrm>
        </p:spPr>
        <p:txBody>
          <a:bodyPr/>
          <a:lstStyle/>
          <a:p>
            <a:r>
              <a:rPr lang="pt-BR" smtClean="0"/>
              <a:t>Farid BOUZID LPO Papara 2015-2016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857488" y="5786454"/>
            <a:ext cx="38576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SECONDE GENERALE</a:t>
            </a:r>
            <a:endParaRPr lang="fr-FR" dirty="0"/>
          </a:p>
        </p:txBody>
      </p:sp>
      <p:sp>
        <p:nvSpPr>
          <p:cNvPr id="7" name="Flèche vers le haut 6"/>
          <p:cNvSpPr/>
          <p:nvPr/>
        </p:nvSpPr>
        <p:spPr>
          <a:xfrm>
            <a:off x="4572000" y="5286388"/>
            <a:ext cx="428628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14" name="AutoShape 2" descr="http://stoplesprejuges.weebly.com/uploads/2/5/8/2/25821504/139991439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857488" y="4500570"/>
            <a:ext cx="38576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PREMIERE STMG</a:t>
            </a:r>
            <a:endParaRPr lang="fr-FR" dirty="0"/>
          </a:p>
        </p:txBody>
      </p:sp>
      <p:sp>
        <p:nvSpPr>
          <p:cNvPr id="9" name="Flèche vers le haut 8"/>
          <p:cNvSpPr/>
          <p:nvPr/>
        </p:nvSpPr>
        <p:spPr>
          <a:xfrm>
            <a:off x="4572000" y="4000504"/>
            <a:ext cx="428628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2910" y="2714620"/>
            <a:ext cx="185738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Terminale Gestion Finance GF</a:t>
            </a:r>
            <a:endParaRPr lang="fr-FR" sz="1600" dirty="0"/>
          </a:p>
        </p:txBody>
      </p:sp>
      <p:sp>
        <p:nvSpPr>
          <p:cNvPr id="11" name="Ellipse 10"/>
          <p:cNvSpPr/>
          <p:nvPr/>
        </p:nvSpPr>
        <p:spPr>
          <a:xfrm>
            <a:off x="2714612" y="2714620"/>
            <a:ext cx="185738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Terminale Marketing</a:t>
            </a:r>
            <a:endParaRPr lang="fr-FR" sz="1600" dirty="0"/>
          </a:p>
        </p:txBody>
      </p:sp>
      <p:sp>
        <p:nvSpPr>
          <p:cNvPr id="12" name="Ellipse 11"/>
          <p:cNvSpPr/>
          <p:nvPr/>
        </p:nvSpPr>
        <p:spPr>
          <a:xfrm>
            <a:off x="4786314" y="2714620"/>
            <a:ext cx="185738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Terminale  Systèmes d’information et de gestion SIG</a:t>
            </a:r>
            <a:endParaRPr lang="fr-FR" sz="1100" dirty="0"/>
          </a:p>
        </p:txBody>
      </p:sp>
      <p:sp>
        <p:nvSpPr>
          <p:cNvPr id="13" name="Ellipse 12"/>
          <p:cNvSpPr/>
          <p:nvPr/>
        </p:nvSpPr>
        <p:spPr>
          <a:xfrm>
            <a:off x="6858016" y="2786058"/>
            <a:ext cx="185738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Terminale Ressources Humaines et Communication RHC</a:t>
            </a:r>
            <a:endParaRPr lang="fr-FR" sz="1100" dirty="0"/>
          </a:p>
        </p:txBody>
      </p:sp>
      <p:sp>
        <p:nvSpPr>
          <p:cNvPr id="14" name="Sourire 13"/>
          <p:cNvSpPr/>
          <p:nvPr/>
        </p:nvSpPr>
        <p:spPr>
          <a:xfrm>
            <a:off x="1214414" y="2285992"/>
            <a:ext cx="571504" cy="357190"/>
          </a:xfrm>
          <a:prstGeom prst="smileyFac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ourire 14"/>
          <p:cNvSpPr/>
          <p:nvPr/>
        </p:nvSpPr>
        <p:spPr>
          <a:xfrm>
            <a:off x="3357554" y="2285992"/>
            <a:ext cx="571504" cy="357190"/>
          </a:xfrm>
          <a:prstGeom prst="smileyFac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Sourire 15"/>
          <p:cNvSpPr/>
          <p:nvPr/>
        </p:nvSpPr>
        <p:spPr>
          <a:xfrm>
            <a:off x="5357818" y="2285992"/>
            <a:ext cx="571504" cy="357190"/>
          </a:xfrm>
          <a:prstGeom prst="smileyFac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ourire 16"/>
          <p:cNvSpPr/>
          <p:nvPr/>
        </p:nvSpPr>
        <p:spPr>
          <a:xfrm>
            <a:off x="7500958" y="2357430"/>
            <a:ext cx="571504" cy="357190"/>
          </a:xfrm>
          <a:prstGeom prst="smileyFac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14348" y="1214422"/>
            <a:ext cx="157163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Comprendre la signification des données chiffrées et savoir les communiquer</a:t>
            </a:r>
            <a:endParaRPr lang="fr-FR" sz="1000" dirty="0"/>
          </a:p>
        </p:txBody>
      </p:sp>
      <p:sp>
        <p:nvSpPr>
          <p:cNvPr id="19" name="Rectangle 18"/>
          <p:cNvSpPr/>
          <p:nvPr/>
        </p:nvSpPr>
        <p:spPr>
          <a:xfrm>
            <a:off x="2786050" y="1214422"/>
            <a:ext cx="150019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 Comprendre le comportement des consommateurs et analyser un produit, une clientèle</a:t>
            </a:r>
            <a:endParaRPr lang="fr-FR" sz="1000" dirty="0"/>
          </a:p>
        </p:txBody>
      </p:sp>
      <p:sp>
        <p:nvSpPr>
          <p:cNvPr id="20" name="Rectangle 19"/>
          <p:cNvSpPr/>
          <p:nvPr/>
        </p:nvSpPr>
        <p:spPr>
          <a:xfrm>
            <a:off x="4786314" y="1214422"/>
            <a:ext cx="157163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Comprendre le fonctionnement des systèmes d’information et participer aux projets d’informatisation</a:t>
            </a:r>
            <a:endParaRPr lang="fr-FR" sz="1000" dirty="0"/>
          </a:p>
        </p:txBody>
      </p:sp>
      <p:sp>
        <p:nvSpPr>
          <p:cNvPr id="21" name="Rectangle 20"/>
          <p:cNvSpPr/>
          <p:nvPr/>
        </p:nvSpPr>
        <p:spPr>
          <a:xfrm>
            <a:off x="6929454" y="1214422"/>
            <a:ext cx="157163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Comprendre le fonctionnement des ressources humaines et améliorer la communication</a:t>
            </a:r>
            <a:endParaRPr lang="fr-FR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1000132"/>
          </a:xfrm>
          <a:ln>
            <a:noFill/>
          </a:ln>
          <a:effectLst>
            <a:softEdge rad="1270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fr-F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Qu’est-ce qu’on y apprend ?</a:t>
            </a:r>
          </a:p>
          <a:p>
            <a:pPr algn="ctr">
              <a:buNone/>
            </a:pPr>
            <a:endParaRPr lang="fr-FR" sz="4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endParaRPr lang="fr-FR" sz="4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endParaRPr lang="fr-FR" sz="4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endParaRPr lang="fr-FR" sz="4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endParaRPr lang="fr-FR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0A6B-49BB-48B3-9FD0-CF8AB5C6F96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0" cy="365125"/>
          </a:xfrm>
        </p:spPr>
        <p:txBody>
          <a:bodyPr/>
          <a:lstStyle/>
          <a:p>
            <a:r>
              <a:rPr lang="pt-BR" smtClean="0"/>
              <a:t>Farid BOUZID LPO Papara 2015-2016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0034" y="164305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Pôle général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072198" y="1571612"/>
            <a:ext cx="280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Pôle gestion, management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428992" y="4071942"/>
            <a:ext cx="2130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Pôle économique et</a:t>
            </a:r>
          </a:p>
          <a:p>
            <a:r>
              <a:rPr lang="fr-FR" dirty="0" smtClean="0"/>
              <a:t>juridique</a:t>
            </a:r>
            <a:endParaRPr lang="fr-FR" dirty="0"/>
          </a:p>
        </p:txBody>
      </p:sp>
      <p:pic>
        <p:nvPicPr>
          <p:cNvPr id="9" name="Image 8" descr="images2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071678"/>
            <a:ext cx="1600200" cy="1785950"/>
          </a:xfrm>
          <a:prstGeom prst="rect">
            <a:avLst/>
          </a:prstGeom>
        </p:spPr>
      </p:pic>
      <p:pic>
        <p:nvPicPr>
          <p:cNvPr id="10" name="Image 9" descr="index1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2071678"/>
            <a:ext cx="2705100" cy="1685925"/>
          </a:xfrm>
          <a:prstGeom prst="rect">
            <a:avLst/>
          </a:prstGeom>
        </p:spPr>
      </p:pic>
      <p:pic>
        <p:nvPicPr>
          <p:cNvPr id="11" name="Image 10" descr="individu à l'acte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4786322"/>
            <a:ext cx="2381250" cy="111918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357422" y="2357430"/>
            <a:ext cx="21514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Français, Maths,</a:t>
            </a:r>
          </a:p>
          <a:p>
            <a:r>
              <a:rPr lang="fr-FR" dirty="0" smtClean="0"/>
              <a:t>Histoire-géo, </a:t>
            </a:r>
          </a:p>
          <a:p>
            <a:r>
              <a:rPr lang="fr-FR" dirty="0" smtClean="0"/>
              <a:t>Langues étrangères,</a:t>
            </a:r>
          </a:p>
          <a:p>
            <a:r>
              <a:rPr lang="fr-FR" dirty="0" smtClean="0"/>
              <a:t>Philosophie, EPS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484746" y="3929066"/>
            <a:ext cx="26592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Comment gérer une</a:t>
            </a:r>
          </a:p>
          <a:p>
            <a:r>
              <a:rPr lang="fr-FR" dirty="0" smtClean="0"/>
              <a:t>organisation, manager </a:t>
            </a:r>
          </a:p>
          <a:p>
            <a:r>
              <a:rPr lang="fr-FR" dirty="0" smtClean="0"/>
              <a:t>des équipes, comprendre</a:t>
            </a:r>
          </a:p>
          <a:p>
            <a:r>
              <a:rPr lang="fr-FR" dirty="0" smtClean="0"/>
              <a:t>les choix décisionnels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4282" y="5214950"/>
            <a:ext cx="3338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Comprendre le fonctionnement</a:t>
            </a:r>
          </a:p>
          <a:p>
            <a:r>
              <a:rPr lang="fr-FR" dirty="0" smtClean="0"/>
              <a:t>de l’économie et connaître les </a:t>
            </a:r>
          </a:p>
          <a:p>
            <a:r>
              <a:rPr lang="fr-FR" dirty="0" smtClean="0"/>
              <a:t>applications du droit dans les </a:t>
            </a:r>
          </a:p>
          <a:p>
            <a:r>
              <a:rPr lang="fr-FR" dirty="0" smtClean="0"/>
              <a:t>organisations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Classe</a:t>
            </a:r>
            <a:r>
              <a:rPr lang="fr-FR" dirty="0" smtClean="0"/>
              <a:t> </a:t>
            </a:r>
            <a:r>
              <a:rPr lang="fr-FR" sz="2400" dirty="0" smtClean="0"/>
              <a:t>de seconde 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0" cy="365125"/>
          </a:xfrm>
        </p:spPr>
        <p:txBody>
          <a:bodyPr/>
          <a:lstStyle/>
          <a:p>
            <a:r>
              <a:rPr lang="pt-BR" dirty="0" smtClean="0"/>
              <a:t>Farid BOUZID LPO Papara 2015-2016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0A6B-49BB-48B3-9FD0-CF8AB5C6F967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2"/>
          <a:srcRect l="16535" t="12598" r="15827" b="3360"/>
          <a:stretch>
            <a:fillRect/>
          </a:stretch>
        </p:blipFill>
        <p:spPr bwMode="auto">
          <a:xfrm>
            <a:off x="500034" y="1935163"/>
            <a:ext cx="807249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nouvelle_second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0"/>
            <a:ext cx="3714776" cy="1928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>Classe de première : les nouveautés </a:t>
            </a:r>
            <a:br>
              <a:rPr lang="fr-FR" sz="2400" dirty="0" smtClean="0"/>
            </a:br>
            <a:endParaRPr lang="fr-FR" sz="24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0" cy="365125"/>
          </a:xfrm>
        </p:spPr>
        <p:txBody>
          <a:bodyPr/>
          <a:lstStyle/>
          <a:p>
            <a:r>
              <a:rPr lang="pt-BR" dirty="0" smtClean="0"/>
              <a:t>Farid BOUZID LPO Papara 2015-2016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0A6B-49BB-48B3-9FD0-CF8AB5C6F96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Double flèche horizontale 6"/>
          <p:cNvSpPr/>
          <p:nvPr/>
        </p:nvSpPr>
        <p:spPr>
          <a:xfrm>
            <a:off x="4429124" y="4929198"/>
            <a:ext cx="357190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haut 7"/>
          <p:cNvSpPr/>
          <p:nvPr/>
        </p:nvSpPr>
        <p:spPr>
          <a:xfrm>
            <a:off x="4500562" y="4500570"/>
            <a:ext cx="214314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archemin horizontal 8"/>
          <p:cNvSpPr/>
          <p:nvPr/>
        </p:nvSpPr>
        <p:spPr>
          <a:xfrm>
            <a:off x="428596" y="1142984"/>
            <a:ext cx="2857520" cy="21431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Etude des acteurs et de leur interaction entre eux</a:t>
            </a:r>
          </a:p>
          <a:p>
            <a:pPr algn="ctr"/>
            <a:r>
              <a:rPr lang="fr-FR" sz="1400" dirty="0" smtClean="0"/>
              <a:t>Etude de l’organisation, des problèmes économiques et financiers les impactant et des choix de gestion qui en découlent</a:t>
            </a:r>
            <a:endParaRPr lang="fr-FR" sz="1400" dirty="0"/>
          </a:p>
        </p:txBody>
      </p:sp>
      <p:sp>
        <p:nvSpPr>
          <p:cNvPr id="10" name="Parchemin horizontal 9"/>
          <p:cNvSpPr/>
          <p:nvPr/>
        </p:nvSpPr>
        <p:spPr>
          <a:xfrm>
            <a:off x="142844" y="3643314"/>
            <a:ext cx="2214578" cy="28575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Découvrir à partir de l’observation et de l’analyse du fonctionnement réel des organisations, les concepts fondamentaux permettant à une organisation d’assurer sa pérennité et son développement</a:t>
            </a:r>
            <a:endParaRPr lang="fr-FR" sz="1200" dirty="0"/>
          </a:p>
        </p:txBody>
      </p:sp>
      <p:sp>
        <p:nvSpPr>
          <p:cNvPr id="11" name="Parchemin horizontal 10"/>
          <p:cNvSpPr/>
          <p:nvPr/>
        </p:nvSpPr>
        <p:spPr>
          <a:xfrm>
            <a:off x="7072330" y="3786190"/>
            <a:ext cx="1928826" cy="23574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acquisition des mécanismes économiques et juridiques fondamentaux afin de mieux comprendre notre société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0A6B-49BB-48B3-9FD0-CF8AB5C6F96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0" cy="365125"/>
          </a:xfrm>
        </p:spPr>
        <p:txBody>
          <a:bodyPr/>
          <a:lstStyle/>
          <a:p>
            <a:r>
              <a:rPr lang="pt-BR" smtClean="0"/>
              <a:t>Farid BOUZID LPO Papara 2015-2016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dirty="0" smtClean="0"/>
              <a:t>EVALUATIONS CERTIFICATIVES EN 1ERE STMG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71472" y="235743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Evaluation des épreuves de français (écrit et oral)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71472" y="3286124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Etude de gestion évaluée en cours de formation (écrit et oral)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42910" y="4500570"/>
            <a:ext cx="292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Validation de certaines compétences du B2i Lycée (en relation avec les techniques d’information et de communication)</a:t>
            </a:r>
            <a:endParaRPr lang="fr-FR" dirty="0"/>
          </a:p>
        </p:txBody>
      </p:sp>
      <p:pic>
        <p:nvPicPr>
          <p:cNvPr id="13" name="Image 12" descr="index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857365"/>
            <a:ext cx="3028950" cy="1357322"/>
          </a:xfrm>
          <a:prstGeom prst="rect">
            <a:avLst/>
          </a:prstGeom>
        </p:spPr>
      </p:pic>
      <p:pic>
        <p:nvPicPr>
          <p:cNvPr id="14" name="Image 13" descr="index1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357563"/>
            <a:ext cx="3000396" cy="1428760"/>
          </a:xfrm>
          <a:prstGeom prst="rect">
            <a:avLst/>
          </a:prstGeom>
        </p:spPr>
      </p:pic>
      <p:pic>
        <p:nvPicPr>
          <p:cNvPr id="15" name="Image 14" descr="index2.j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5000636"/>
            <a:ext cx="3000396" cy="15716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0A6B-49BB-48B3-9FD0-CF8AB5C6F96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0" cy="365125"/>
          </a:xfrm>
        </p:spPr>
        <p:txBody>
          <a:bodyPr/>
          <a:lstStyle/>
          <a:p>
            <a:r>
              <a:rPr lang="pt-BR" smtClean="0"/>
              <a:t>Farid BOUZID LPO Papara 2015-2016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 </a:t>
            </a:r>
            <a:r>
              <a:rPr lang="fr-FR" sz="4000" dirty="0" smtClean="0"/>
              <a:t>EN TERMINALE STMG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100" dirty="0" smtClean="0"/>
              <a:t>LES ENSEIGNEMENTS COMMUNS ET LA SPECIALITE</a:t>
            </a:r>
            <a:endParaRPr lang="fr-FR" sz="3100" dirty="0"/>
          </a:p>
        </p:txBody>
      </p:sp>
      <p:pic>
        <p:nvPicPr>
          <p:cNvPr id="11" name="Imag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928802"/>
            <a:ext cx="6393673" cy="3764850"/>
          </a:xfrm>
          <a:prstGeom prst="rect">
            <a:avLst/>
          </a:prstGeom>
          <a:noFill/>
        </p:spPr>
      </p:pic>
      <p:sp>
        <p:nvSpPr>
          <p:cNvPr id="12" name="Accolade fermante 11"/>
          <p:cNvSpPr/>
          <p:nvPr/>
        </p:nvSpPr>
        <p:spPr>
          <a:xfrm>
            <a:off x="5715008" y="4214818"/>
            <a:ext cx="500066" cy="9286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507288" cy="4464496"/>
          </a:xfr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fr-FR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Choisir STMG c’est….</a:t>
            </a:r>
          </a:p>
          <a:p>
            <a:pPr algn="ctr">
              <a:buNone/>
            </a:pPr>
            <a:endParaRPr lang="fr-FR" sz="4000" b="1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lvl="1" algn="ctr"/>
            <a:endParaRPr lang="fr-FR" sz="4000" b="1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lvl="1" algn="ctr"/>
            <a:endParaRPr lang="fr-FR" sz="4000" b="1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0A6B-49BB-48B3-9FD0-CF8AB5C6F96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0" cy="365125"/>
          </a:xfrm>
        </p:spPr>
        <p:txBody>
          <a:bodyPr/>
          <a:lstStyle/>
          <a:p>
            <a:r>
              <a:rPr lang="pt-BR" smtClean="0"/>
              <a:t>Farid BOUZID LPO Papara 2015-2016</a:t>
            </a:r>
            <a:endParaRPr lang="fr-FR" dirty="0"/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>
          <a:xfrm>
            <a:off x="642910" y="2428869"/>
            <a:ext cx="8143932" cy="2643206"/>
          </a:xfrm>
          <a:prstGeom prst="rect">
            <a:avLst/>
          </a:prstGeom>
          <a:extLst/>
        </p:spPr>
        <p:txBody>
          <a:bodyPr vert="horz" lIns="90488" tIns="44450" rIns="90488" bIns="44450" rtlCol="0">
            <a:normAutofit/>
          </a:bodyPr>
          <a:lstStyle/>
          <a:p>
            <a:pPr marL="536575" marR="0" lvl="0" indent="-5365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buFont typeface="Wingdings" charset="0"/>
              <a:buChar char="ü"/>
              <a:tabLst/>
              <a:defRPr/>
            </a:pP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Century Gothic"/>
              </a:rPr>
              <a:t>Suivre des études secondaires technologiques</a:t>
            </a:r>
          </a:p>
          <a:p>
            <a:pPr marL="536575" marR="0" lvl="0" indent="-5365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buFont typeface="Wingdings" charset="0"/>
              <a:buChar char="ü"/>
              <a:tabLst/>
              <a:defRPr/>
            </a:pP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Century Gothic"/>
              </a:rPr>
              <a:t>Réussir ses études supérieures à Bac +2, +3 ou +5</a:t>
            </a:r>
          </a:p>
          <a:p>
            <a:pPr marL="536575" marR="0" lvl="0" indent="-5365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buFont typeface="Wingdings" charset="0"/>
              <a:buChar char="ü"/>
              <a:tabLst/>
              <a:defRPr/>
            </a:pP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Century Gothic"/>
              </a:rPr>
              <a:t>Avoir de véritables perspectives d</a:t>
            </a:r>
            <a:r>
              <a:rPr kumimoji="0" lang="ja-JP" alt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Century Gothic"/>
              </a:rPr>
              <a:t>’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Century Gothic"/>
              </a:rPr>
              <a:t>emplois</a:t>
            </a: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Century Gothic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674</TotalTime>
  <Words>413</Words>
  <Application>Microsoft Office PowerPoint</Application>
  <PresentationFormat>Affichage à l'écran (4:3)</PresentationFormat>
  <Paragraphs>81</Paragraphs>
  <Slides>10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Débit</vt:lpstr>
      <vt:lpstr>  </vt:lpstr>
      <vt:lpstr>La STMG AU LYCEE DE PAPARA</vt:lpstr>
      <vt:lpstr>Diapositive 3</vt:lpstr>
      <vt:lpstr>Diapositive 4</vt:lpstr>
      <vt:lpstr>Classe de seconde </vt:lpstr>
      <vt:lpstr>Classe de première : les nouveautés  </vt:lpstr>
      <vt:lpstr>EVALUATIONS CERTIFICATIVES EN 1ERE STMG </vt:lpstr>
      <vt:lpstr> EN TERMINALE STMG LES ENSEIGNEMENTS COMMUNS ET LA SPECIALITE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sciences de gestion</dc:title>
  <dc:creator>sylvie</dc:creator>
  <cp:lastModifiedBy>farid BOUZID</cp:lastModifiedBy>
  <cp:revision>65</cp:revision>
  <dcterms:created xsi:type="dcterms:W3CDTF">2012-07-04T14:29:49Z</dcterms:created>
  <dcterms:modified xsi:type="dcterms:W3CDTF">2016-02-01T10:04:20Z</dcterms:modified>
</cp:coreProperties>
</file>